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8288000" cy="10287000"/>
  <p:notesSz cx="6858000" cy="9144000"/>
  <p:embeddedFontLst>
    <p:embeddedFont>
      <p:font typeface="ABeeZee Bold" panose="020B0604020202020204" charset="0"/>
      <p:regular r:id="rId11"/>
    </p:embeddedFont>
    <p:embeddedFont>
      <p:font typeface="Canva Sans" panose="020B0604020202020204" charset="0"/>
      <p:regular r:id="rId12"/>
    </p:embeddedFont>
    <p:embeddedFont>
      <p:font typeface="Cinzel" panose="020B0604020202020204" charset="0"/>
      <p:regular r:id="rId13"/>
    </p:embeddedFont>
    <p:embeddedFont>
      <p:font typeface="Cinzel Bold" panose="020B0604020202020204" charset="0"/>
      <p:regular r:id="rId14"/>
    </p:embeddedFont>
    <p:embeddedFont>
      <p:font typeface="League Spartan" panose="020B0604020202020204" charset="0"/>
      <p:regular r:id="rId15"/>
    </p:embeddedFont>
    <p:embeddedFont>
      <p:font typeface="Libre Baskerville" panose="02000000000000000000" pitchFamily="2" charset="0"/>
      <p:regular r:id="rId16"/>
      <p:bold r:id="rId17"/>
      <p:italic r:id="rId18"/>
    </p:embeddedFont>
    <p:embeddedFont>
      <p:font typeface="SolCondensedW01-Bold" panose="020B0604020202020204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350940-AE91-4321-82E5-75EE7EA20946}" type="datetimeFigureOut">
              <a:rPr lang="en-IN" smtClean="0"/>
              <a:t>12-04-2025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6CFA8C-C13B-46AB-A382-A0840E7865A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0839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6CFA8C-C13B-46AB-A382-A0840E7865AB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8489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jpe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0.jpeg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464" y="83105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-6175" t="-17507" r="-979" b="-1750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228600" y="6362700"/>
            <a:ext cx="17930286" cy="31704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427"/>
              </a:lnSpc>
            </a:pPr>
            <a:r>
              <a:rPr lang="en-US" sz="28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College Name: PANIMALAR ENGINEERING COLLEGE CHENNAI CITY CAMPUS</a:t>
            </a:r>
          </a:p>
          <a:p>
            <a:pPr algn="l">
              <a:lnSpc>
                <a:spcPts val="6427"/>
              </a:lnSpc>
            </a:pPr>
            <a:r>
              <a:rPr lang="en-US" sz="28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Team Number: HAE070 </a:t>
            </a:r>
          </a:p>
          <a:p>
            <a:pPr algn="l">
              <a:lnSpc>
                <a:spcPts val="6427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Team Name: CODE WARNING</a:t>
            </a:r>
          </a:p>
          <a:p>
            <a:pPr algn="l">
              <a:lnSpc>
                <a:spcPts val="6427"/>
              </a:lnSpc>
              <a:spcBef>
                <a:spcPct val="0"/>
              </a:spcBef>
            </a:pPr>
            <a:r>
              <a:rPr lang="en-US" sz="2800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Team Members: MA MOHAMED SIDDIQH, SABARINATHAN P, NAVNEEDAN M, MANOHAR M, HEMNATH M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09600" y="3314700"/>
            <a:ext cx="17373600" cy="25691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395"/>
              </a:lnSpc>
            </a:pPr>
            <a:r>
              <a:rPr lang="en-US" sz="10500" spc="1721" dirty="0">
                <a:solidFill>
                  <a:srgbClr val="E1B94A"/>
                </a:solidFill>
                <a:latin typeface="SolCondensedW01-Bold"/>
                <a:ea typeface="SolCondensedW01-Bold"/>
                <a:cs typeface="SolCondensedW01-Bold"/>
                <a:sym typeface="SolCondensedW01-Bold"/>
              </a:rPr>
              <a:t>BUDGET PADMANABHAN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718224" y="2656544"/>
            <a:ext cx="8851552" cy="262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094"/>
              </a:lnSpc>
            </a:pPr>
            <a:r>
              <a:rPr lang="en-US" sz="1496" spc="136">
                <a:solidFill>
                  <a:srgbClr val="FFFFFF"/>
                </a:solidFill>
                <a:latin typeface="ABeeZee Bold"/>
                <a:ea typeface="ABeeZee Bold"/>
                <a:cs typeface="ABeeZee Bold"/>
                <a:sym typeface="ABeeZee Bold"/>
              </a:rPr>
              <a:t>Accredited with "A++" Grade by NAAC |  Approved by AICTE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7203901" y="1966123"/>
            <a:ext cx="3880198" cy="596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90"/>
              </a:lnSpc>
            </a:pPr>
            <a:r>
              <a:rPr lang="en-US" sz="1542" spc="87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(DEEMED TO BE UNIVERSITY)</a:t>
            </a:r>
          </a:p>
          <a:p>
            <a:pPr algn="ctr">
              <a:lnSpc>
                <a:spcPts val="2439"/>
              </a:lnSpc>
            </a:pPr>
            <a:r>
              <a:rPr lang="en-US" sz="1452" spc="82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CATEGORY-1 UNIVERSITY BY UGC</a:t>
            </a:r>
          </a:p>
        </p:txBody>
      </p:sp>
      <p:sp>
        <p:nvSpPr>
          <p:cNvPr id="13" name="AutoShape 13"/>
          <p:cNvSpPr/>
          <p:nvPr/>
        </p:nvSpPr>
        <p:spPr>
          <a:xfrm>
            <a:off x="5419914" y="1325143"/>
            <a:ext cx="8254752" cy="19037"/>
          </a:xfrm>
          <a:prstGeom prst="line">
            <a:avLst/>
          </a:prstGeom>
          <a:ln w="47625" cap="flat">
            <a:solidFill>
              <a:srgbClr val="FDFDFC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Box 14"/>
          <p:cNvSpPr txBox="1"/>
          <p:nvPr/>
        </p:nvSpPr>
        <p:spPr>
          <a:xfrm>
            <a:off x="4356504" y="739040"/>
            <a:ext cx="10381572" cy="6724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96"/>
              </a:lnSpc>
            </a:pPr>
            <a:r>
              <a:rPr lang="en-US" sz="7792" b="1" spc="950">
                <a:solidFill>
                  <a:srgbClr val="FFFFFF"/>
                </a:solidFill>
                <a:latin typeface="Cinzel Bold"/>
                <a:ea typeface="Cinzel Bold"/>
                <a:cs typeface="Cinzel Bold"/>
                <a:sym typeface="Cinzel Bold"/>
              </a:rPr>
              <a:t>SATHYABAMA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982126" y="1421497"/>
            <a:ext cx="9130329" cy="4493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92"/>
              </a:lnSpc>
            </a:pPr>
            <a:r>
              <a:rPr lang="en-US" sz="2907" spc="165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INSTITUTE OF SCIENCE AND TECHNOLOGY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3368965" y="347013"/>
            <a:ext cx="1613161" cy="1613161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3"/>
              <a:stretch>
                <a:fillRect r="-2985" b="-2985"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sp>
        <p:nvSpPr>
          <p:cNvPr id="18" name="AutoShape 18"/>
          <p:cNvSpPr/>
          <p:nvPr/>
        </p:nvSpPr>
        <p:spPr>
          <a:xfrm>
            <a:off x="308434" y="9939986"/>
            <a:ext cx="1399790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9" name="TextBox 19"/>
          <p:cNvSpPr txBox="1"/>
          <p:nvPr/>
        </p:nvSpPr>
        <p:spPr>
          <a:xfrm>
            <a:off x="14487340" y="9642085"/>
            <a:ext cx="3606716" cy="538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1"/>
              </a:lnSpc>
            </a:pPr>
            <a:r>
              <a:rPr lang="en-US" sz="3165" spc="1437">
                <a:solidFill>
                  <a:srgbClr val="F7FCF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HACKERA</a:t>
            </a:r>
          </a:p>
        </p:txBody>
      </p:sp>
      <p:grpSp>
        <p:nvGrpSpPr>
          <p:cNvPr id="20" name="Group 20"/>
          <p:cNvGrpSpPr/>
          <p:nvPr/>
        </p:nvGrpSpPr>
        <p:grpSpPr>
          <a:xfrm>
            <a:off x="6610078" y="3080548"/>
            <a:ext cx="5067843" cy="603094"/>
            <a:chOff x="0" y="0"/>
            <a:chExt cx="6757124" cy="804126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6757124" cy="804126"/>
              <a:chOff x="0" y="0"/>
              <a:chExt cx="812257" cy="96662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12257" cy="96662"/>
              </a:xfrm>
              <a:custGeom>
                <a:avLst/>
                <a:gdLst/>
                <a:ahLst/>
                <a:cxnLst/>
                <a:rect l="l" t="t" r="r" b="b"/>
                <a:pathLst>
                  <a:path w="812257" h="96662">
                    <a:moveTo>
                      <a:pt x="0" y="0"/>
                    </a:moveTo>
                    <a:lnTo>
                      <a:pt x="812257" y="0"/>
                    </a:lnTo>
                    <a:lnTo>
                      <a:pt x="812257" y="96662"/>
                    </a:lnTo>
                    <a:lnTo>
                      <a:pt x="0" y="96662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  <p:txBody>
              <a:bodyPr/>
              <a:lstStyle/>
              <a:p>
                <a:endParaRPr lang="en-IN"/>
              </a:p>
            </p:txBody>
          </p:sp>
          <p:sp>
            <p:nvSpPr>
              <p:cNvPr id="23" name="TextBox 23"/>
              <p:cNvSpPr txBox="1"/>
              <p:nvPr/>
            </p:nvSpPr>
            <p:spPr>
              <a:xfrm>
                <a:off x="0" y="0"/>
                <a:ext cx="812257" cy="96662"/>
              </a:xfrm>
              <a:prstGeom prst="rect">
                <a:avLst/>
              </a:prstGeom>
            </p:spPr>
            <p:txBody>
              <a:bodyPr lIns="19556" tIns="19556" rIns="19556" bIns="19556" rtlCol="0" anchor="ctr"/>
              <a:lstStyle/>
              <a:p>
                <a:pPr algn="ctr">
                  <a:lnSpc>
                    <a:spcPts val="190"/>
                  </a:lnSpc>
                </a:pPr>
                <a:endParaRPr/>
              </a:p>
            </p:txBody>
          </p:sp>
        </p:grpSp>
        <p:sp>
          <p:nvSpPr>
            <p:cNvPr id="24" name="Freeform 24"/>
            <p:cNvSpPr/>
            <p:nvPr/>
          </p:nvSpPr>
          <p:spPr>
            <a:xfrm>
              <a:off x="138708" y="89098"/>
              <a:ext cx="986101" cy="625930"/>
            </a:xfrm>
            <a:custGeom>
              <a:avLst/>
              <a:gdLst/>
              <a:ahLst/>
              <a:cxnLst/>
              <a:rect l="l" t="t" r="r" b="b"/>
              <a:pathLst>
                <a:path w="986101" h="625930">
                  <a:moveTo>
                    <a:pt x="0" y="0"/>
                  </a:moveTo>
                  <a:lnTo>
                    <a:pt x="986101" y="0"/>
                  </a:lnTo>
                  <a:lnTo>
                    <a:pt x="986101" y="625930"/>
                  </a:lnTo>
                  <a:lnTo>
                    <a:pt x="0" y="62593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5" name="Freeform 25"/>
            <p:cNvSpPr/>
            <p:nvPr/>
          </p:nvSpPr>
          <p:spPr>
            <a:xfrm>
              <a:off x="1263517" y="139094"/>
              <a:ext cx="886977" cy="525937"/>
            </a:xfrm>
            <a:custGeom>
              <a:avLst/>
              <a:gdLst/>
              <a:ahLst/>
              <a:cxnLst/>
              <a:rect l="l" t="t" r="r" b="b"/>
              <a:pathLst>
                <a:path w="886977" h="525937">
                  <a:moveTo>
                    <a:pt x="0" y="0"/>
                  </a:moveTo>
                  <a:lnTo>
                    <a:pt x="886977" y="0"/>
                  </a:lnTo>
                  <a:lnTo>
                    <a:pt x="886977" y="525937"/>
                  </a:lnTo>
                  <a:lnTo>
                    <a:pt x="0" y="5259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t="-6945" b="-6945"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6" name="Freeform 26"/>
            <p:cNvSpPr/>
            <p:nvPr/>
          </p:nvSpPr>
          <p:spPr>
            <a:xfrm>
              <a:off x="2289201" y="148458"/>
              <a:ext cx="859904" cy="507209"/>
            </a:xfrm>
            <a:custGeom>
              <a:avLst/>
              <a:gdLst/>
              <a:ahLst/>
              <a:cxnLst/>
              <a:rect l="l" t="t" r="r" b="b"/>
              <a:pathLst>
                <a:path w="859904" h="507209">
                  <a:moveTo>
                    <a:pt x="0" y="0"/>
                  </a:moveTo>
                  <a:lnTo>
                    <a:pt x="859904" y="0"/>
                  </a:lnTo>
                  <a:lnTo>
                    <a:pt x="859904" y="507209"/>
                  </a:lnTo>
                  <a:lnTo>
                    <a:pt x="0" y="5072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7" name="Freeform 27"/>
            <p:cNvSpPr/>
            <p:nvPr/>
          </p:nvSpPr>
          <p:spPr>
            <a:xfrm>
              <a:off x="3287813" y="122652"/>
              <a:ext cx="564070" cy="558823"/>
            </a:xfrm>
            <a:custGeom>
              <a:avLst/>
              <a:gdLst/>
              <a:ahLst/>
              <a:cxnLst/>
              <a:rect l="l" t="t" r="r" b="b"/>
              <a:pathLst>
                <a:path w="564070" h="558823">
                  <a:moveTo>
                    <a:pt x="0" y="0"/>
                  </a:moveTo>
                  <a:lnTo>
                    <a:pt x="564070" y="0"/>
                  </a:lnTo>
                  <a:lnTo>
                    <a:pt x="564070" y="558822"/>
                  </a:lnTo>
                  <a:lnTo>
                    <a:pt x="0" y="5588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8" name="Freeform 28"/>
            <p:cNvSpPr/>
            <p:nvPr/>
          </p:nvSpPr>
          <p:spPr>
            <a:xfrm>
              <a:off x="3990590" y="171259"/>
              <a:ext cx="1077085" cy="461608"/>
            </a:xfrm>
            <a:custGeom>
              <a:avLst/>
              <a:gdLst/>
              <a:ahLst/>
              <a:cxnLst/>
              <a:rect l="l" t="t" r="r" b="b"/>
              <a:pathLst>
                <a:path w="1077085" h="461608">
                  <a:moveTo>
                    <a:pt x="0" y="0"/>
                  </a:moveTo>
                  <a:lnTo>
                    <a:pt x="1077086" y="0"/>
                  </a:lnTo>
                  <a:lnTo>
                    <a:pt x="1077086" y="461608"/>
                  </a:lnTo>
                  <a:lnTo>
                    <a:pt x="0" y="4616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29" name="Freeform 29"/>
            <p:cNvSpPr/>
            <p:nvPr/>
          </p:nvSpPr>
          <p:spPr>
            <a:xfrm>
              <a:off x="6156809" y="171259"/>
              <a:ext cx="461608" cy="461608"/>
            </a:xfrm>
            <a:custGeom>
              <a:avLst/>
              <a:gdLst/>
              <a:ahLst/>
              <a:cxnLst/>
              <a:rect l="l" t="t" r="r" b="b"/>
              <a:pathLst>
                <a:path w="461608" h="461608">
                  <a:moveTo>
                    <a:pt x="0" y="0"/>
                  </a:moveTo>
                  <a:lnTo>
                    <a:pt x="461608" y="0"/>
                  </a:lnTo>
                  <a:lnTo>
                    <a:pt x="461608" y="461608"/>
                  </a:lnTo>
                  <a:lnTo>
                    <a:pt x="0" y="4616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9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  <p:sp>
          <p:nvSpPr>
            <p:cNvPr id="30" name="Freeform 30"/>
            <p:cNvSpPr/>
            <p:nvPr/>
          </p:nvSpPr>
          <p:spPr>
            <a:xfrm>
              <a:off x="5206383" y="177881"/>
              <a:ext cx="811718" cy="448364"/>
            </a:xfrm>
            <a:custGeom>
              <a:avLst/>
              <a:gdLst/>
              <a:ahLst/>
              <a:cxnLst/>
              <a:rect l="l" t="t" r="r" b="b"/>
              <a:pathLst>
                <a:path w="811718" h="448364">
                  <a:moveTo>
                    <a:pt x="0" y="0"/>
                  </a:moveTo>
                  <a:lnTo>
                    <a:pt x="811718" y="0"/>
                  </a:lnTo>
                  <a:lnTo>
                    <a:pt x="811718" y="448364"/>
                  </a:lnTo>
                  <a:lnTo>
                    <a:pt x="0" y="44836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10"/>
              <a:stretch>
                <a:fillRect/>
              </a:stretch>
            </a:blipFill>
          </p:spPr>
          <p:txBody>
            <a:bodyPr/>
            <a:lstStyle/>
            <a:p>
              <a:endParaRPr lang="en-IN"/>
            </a:p>
          </p:txBody>
        </p:sp>
      </p:grpSp>
      <p:pic>
        <p:nvPicPr>
          <p:cNvPr id="31" name="Picture 30" descr="A logo with text in the middle&#10;&#10;AI-generated content may be incorrect.">
            <a:extLst>
              <a:ext uri="{FF2B5EF4-FFF2-40B4-BE49-F238E27FC236}">
                <a16:creationId xmlns:a16="http://schemas.microsoft.com/office/drawing/2014/main" id="{86A78AD6-D09C-6444-A4AD-1F0A2FDAFDE9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8084" y="126882"/>
            <a:ext cx="1963342" cy="181621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-6175" t="-17507" r="-979" b="-1750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-1371600" y="-819168"/>
            <a:ext cx="14183991" cy="24574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395"/>
              </a:lnSpc>
            </a:pPr>
            <a:r>
              <a:rPr lang="en-US" sz="7470" spc="600" dirty="0">
                <a:solidFill>
                  <a:srgbClr val="E1B94A"/>
                </a:solidFill>
                <a:latin typeface="SolCondensedW01-Bold"/>
                <a:ea typeface="SolCondensedW01-Bold"/>
                <a:cs typeface="SolCondensedW01-Bold"/>
                <a:sym typeface="SolCondensedW01-Bold"/>
              </a:rPr>
              <a:t>Budget Padmanabhan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7043" y="2422922"/>
            <a:ext cx="15450757" cy="61555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Lack of </a:t>
            </a:r>
            <a:r>
              <a:rPr lang="en-US" sz="4000" b="1" dirty="0">
                <a:solidFill>
                  <a:schemeClr val="bg1"/>
                </a:solidFill>
              </a:rPr>
              <a:t>financial awareness of saving</a:t>
            </a:r>
            <a:r>
              <a:rPr lang="en-US" sz="4000" dirty="0">
                <a:solidFill>
                  <a:schemeClr val="bg1"/>
                </a:solidFill>
              </a:rPr>
              <a:t> among people.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After boom of UPI payments we don’t have hesitation to spend.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Many are unable to differentiate between savings &amp; investment.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Teens who have motive to save money don’t know the way.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1" name="AutoShape 11"/>
          <p:cNvSpPr/>
          <p:nvPr/>
        </p:nvSpPr>
        <p:spPr>
          <a:xfrm>
            <a:off x="308434" y="9939986"/>
            <a:ext cx="1399790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14487340" y="9642085"/>
            <a:ext cx="3606716" cy="538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1"/>
              </a:lnSpc>
            </a:pPr>
            <a:r>
              <a:rPr lang="en-US" sz="3165" spc="1437">
                <a:solidFill>
                  <a:srgbClr val="F7FCF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HACKERA</a:t>
            </a:r>
          </a:p>
        </p:txBody>
      </p:sp>
      <p:pic>
        <p:nvPicPr>
          <p:cNvPr id="13" name="Picture 12" descr="A logo with text in the middle&#10;&#10;AI-generated content may be incorrect.">
            <a:extLst>
              <a:ext uri="{FF2B5EF4-FFF2-40B4-BE49-F238E27FC236}">
                <a16:creationId xmlns:a16="http://schemas.microsoft.com/office/drawing/2014/main" id="{BF83D990-E8A5-1885-AC3A-A1056B523E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8084" y="126882"/>
            <a:ext cx="1963342" cy="181621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-6175" t="-17507" r="-979" b="-1750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582720" y="426182"/>
            <a:ext cx="8547194" cy="1279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6"/>
              </a:lnSpc>
            </a:pPr>
            <a:r>
              <a:rPr lang="en-US" sz="7469" spc="769" dirty="0">
                <a:solidFill>
                  <a:srgbClr val="E1B94A"/>
                </a:solidFill>
                <a:latin typeface="SolCondensedW01-Bold"/>
                <a:ea typeface="SolCondensedW01-Bold"/>
                <a:cs typeface="SolCondensedW01-Bold"/>
                <a:sym typeface="SolCondensedW01-Bold"/>
              </a:rPr>
              <a:t>Solution Overview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43001" y="2324100"/>
            <a:ext cx="10287000" cy="55399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Easy-to-use tool with </a:t>
            </a:r>
            <a:r>
              <a:rPr lang="en-US" sz="4000" b="1" dirty="0">
                <a:solidFill>
                  <a:schemeClr val="bg1"/>
                </a:solidFill>
              </a:rPr>
              <a:t>suggestions from AI</a:t>
            </a:r>
            <a:r>
              <a:rPr lang="en-US" sz="4000" dirty="0">
                <a:solidFill>
                  <a:schemeClr val="bg1"/>
                </a:solidFill>
              </a:rPr>
              <a:t>, and</a:t>
            </a:r>
            <a:r>
              <a:rPr lang="en-US" sz="4000" b="1" dirty="0">
                <a:solidFill>
                  <a:schemeClr val="bg1"/>
                </a:solidFill>
              </a:rPr>
              <a:t> auto expense logging 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Our app offers </a:t>
            </a:r>
            <a:r>
              <a:rPr lang="en-US" sz="4000" b="1" dirty="0">
                <a:solidFill>
                  <a:schemeClr val="bg1"/>
                </a:solidFill>
              </a:rPr>
              <a:t>predictive expense analysis, saving analysis and</a:t>
            </a:r>
            <a:r>
              <a:rPr lang="en-US" sz="4000" dirty="0">
                <a:solidFill>
                  <a:schemeClr val="bg1"/>
                </a:solidFill>
              </a:rPr>
              <a:t> investment tips </a:t>
            </a:r>
            <a:r>
              <a:rPr lang="en-US" sz="4000" b="1" dirty="0">
                <a:solidFill>
                  <a:schemeClr val="bg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</a:rPr>
              <a:t>Restricts on overspending.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</a:rPr>
              <a:t>Have buffer (savings) for emergency purposes.</a:t>
            </a:r>
          </a:p>
        </p:txBody>
      </p:sp>
      <p:sp>
        <p:nvSpPr>
          <p:cNvPr id="11" name="AutoShape 11"/>
          <p:cNvSpPr/>
          <p:nvPr/>
        </p:nvSpPr>
        <p:spPr>
          <a:xfrm>
            <a:off x="308434" y="9939986"/>
            <a:ext cx="1399790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14487340" y="9642085"/>
            <a:ext cx="3606716" cy="538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1"/>
              </a:lnSpc>
            </a:pPr>
            <a:r>
              <a:rPr lang="en-US" sz="3165" spc="1437">
                <a:solidFill>
                  <a:srgbClr val="F7FCF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HACKERA</a:t>
            </a:r>
          </a:p>
        </p:txBody>
      </p:sp>
      <p:pic>
        <p:nvPicPr>
          <p:cNvPr id="13" name="Picture 12" descr="A logo with text in the middle&#10;&#10;AI-generated content may be incorrect.">
            <a:extLst>
              <a:ext uri="{FF2B5EF4-FFF2-40B4-BE49-F238E27FC236}">
                <a16:creationId xmlns:a16="http://schemas.microsoft.com/office/drawing/2014/main" id="{F0D6F3AF-3A58-F3A8-77F4-7AE98F2257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8084" y="126882"/>
            <a:ext cx="1963342" cy="1816218"/>
          </a:xfrm>
          <a:prstGeom prst="rect">
            <a:avLst/>
          </a:prstGeom>
        </p:spPr>
      </p:pic>
      <p:pic>
        <p:nvPicPr>
          <p:cNvPr id="6" name="Picture 5" descr="A computer screen with a trophy and graphics&#10;&#10;AI-generated content may be incorrect.">
            <a:extLst>
              <a:ext uri="{FF2B5EF4-FFF2-40B4-BE49-F238E27FC236}">
                <a16:creationId xmlns:a16="http://schemas.microsoft.com/office/drawing/2014/main" id="{578DD61C-59D7-AFBE-483F-211CE25EA9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80070" y="2405556"/>
            <a:ext cx="5252544" cy="525254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-6175" t="-17507" r="-979" b="-1750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0" y="426182"/>
            <a:ext cx="14598414" cy="1279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6"/>
              </a:lnSpc>
            </a:pPr>
            <a:r>
              <a:rPr lang="en-US" sz="7469" spc="769" dirty="0">
                <a:solidFill>
                  <a:srgbClr val="E1B94A"/>
                </a:solidFill>
                <a:latin typeface="SolCondensedW01-Bold"/>
                <a:ea typeface="SolCondensedW01-Bold"/>
                <a:cs typeface="SolCondensedW01-Bold"/>
                <a:sym typeface="SolCondensedW01-Bold"/>
              </a:rPr>
              <a:t>Innovation and Uniqueness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84609" y="2476500"/>
            <a:ext cx="15183679" cy="6771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UPI app itself gives the suggestion and budget planning.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Every transaction is logged as spent data immediately.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Saving analysis, expenses analysis, investment suggestion are given using advance LLM.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Age-group-specific experiences (Teen/Adult/Senior UI modes).</a:t>
            </a:r>
          </a:p>
          <a:p>
            <a:endParaRPr lang="en-US" sz="4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4000" dirty="0">
              <a:solidFill>
                <a:schemeClr val="bg1"/>
              </a:solidFill>
            </a:endParaRPr>
          </a:p>
          <a:p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1" name="AutoShape 11"/>
          <p:cNvSpPr/>
          <p:nvPr/>
        </p:nvSpPr>
        <p:spPr>
          <a:xfrm>
            <a:off x="308434" y="9939986"/>
            <a:ext cx="1399790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14487340" y="9642085"/>
            <a:ext cx="3606716" cy="538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1"/>
              </a:lnSpc>
            </a:pPr>
            <a:r>
              <a:rPr lang="en-US" sz="3165" spc="1437">
                <a:solidFill>
                  <a:srgbClr val="F7FCF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HACKERA</a:t>
            </a:r>
          </a:p>
        </p:txBody>
      </p:sp>
      <p:pic>
        <p:nvPicPr>
          <p:cNvPr id="13" name="Picture 12" descr="A logo with text in the middle&#10;&#10;AI-generated content may be incorrect.">
            <a:extLst>
              <a:ext uri="{FF2B5EF4-FFF2-40B4-BE49-F238E27FC236}">
                <a16:creationId xmlns:a16="http://schemas.microsoft.com/office/drawing/2014/main" id="{7BDE2082-68FB-86CF-531B-8FDADCA66D6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8084" y="126882"/>
            <a:ext cx="1963342" cy="181621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-6175" t="-17507" r="-979" b="-1750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-2819400" y="426182"/>
            <a:ext cx="14598414" cy="1216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6"/>
              </a:lnSpc>
            </a:pPr>
            <a:r>
              <a:rPr lang="en-US" sz="7469" spc="769" dirty="0">
                <a:solidFill>
                  <a:srgbClr val="E1B94A"/>
                </a:solidFill>
                <a:latin typeface="SolCondensedW01-Bold"/>
                <a:ea typeface="SolCondensedW01-Bold"/>
                <a:cs typeface="SolCondensedW01-Bold"/>
                <a:sym typeface="SolCondensedW01-Bold"/>
              </a:rPr>
              <a:t>Implementation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19200" y="2287905"/>
            <a:ext cx="15183679" cy="6894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r>
              <a:rPr lang="en-IN" sz="4800" b="1" dirty="0">
                <a:solidFill>
                  <a:schemeClr val="bg1"/>
                </a:solidFill>
              </a:rPr>
              <a:t>Tech Stack:</a:t>
            </a:r>
          </a:p>
          <a:p>
            <a:r>
              <a:rPr lang="en-IN" sz="4000" dirty="0">
                <a:solidFill>
                  <a:schemeClr val="bg1"/>
                </a:solidFill>
              </a:rPr>
              <a:t> 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IN" sz="4000" dirty="0">
                <a:solidFill>
                  <a:schemeClr val="bg1"/>
                </a:solidFill>
              </a:rPr>
              <a:t>Backend: Python, Nodejs</a:t>
            </a:r>
          </a:p>
          <a:p>
            <a:pPr lvl="3">
              <a:buFont typeface="Arial" panose="020B0604020202020204" pitchFamily="34" charset="0"/>
              <a:buChar char="•"/>
            </a:pPr>
            <a:endParaRPr lang="en-IN" sz="4000" dirty="0">
              <a:solidFill>
                <a:schemeClr val="bg1"/>
              </a:solidFill>
            </a:endParaRPr>
          </a:p>
          <a:p>
            <a:pPr lvl="3">
              <a:buFont typeface="Arial" panose="020B0604020202020204" pitchFamily="34" charset="0"/>
              <a:buChar char="•"/>
            </a:pPr>
            <a:r>
              <a:rPr lang="en-IN" sz="4000" dirty="0">
                <a:solidFill>
                  <a:schemeClr val="bg1"/>
                </a:solidFill>
              </a:rPr>
              <a:t>Frontend: Tailwind CSS, React, Typescript</a:t>
            </a:r>
          </a:p>
          <a:p>
            <a:pPr lvl="3">
              <a:buFont typeface="Arial" panose="020B0604020202020204" pitchFamily="34" charset="0"/>
              <a:buChar char="•"/>
            </a:pPr>
            <a:endParaRPr lang="en-IN" sz="4000" dirty="0">
              <a:solidFill>
                <a:schemeClr val="bg1"/>
              </a:solidFill>
            </a:endParaRPr>
          </a:p>
          <a:p>
            <a:pPr lvl="3">
              <a:buFont typeface="Arial" panose="020B0604020202020204" pitchFamily="34" charset="0"/>
              <a:buChar char="•"/>
            </a:pPr>
            <a:r>
              <a:rPr lang="en-IN" sz="4000" dirty="0">
                <a:solidFill>
                  <a:schemeClr val="bg1"/>
                </a:solidFill>
              </a:rPr>
              <a:t>Database: Mongo DB</a:t>
            </a:r>
          </a:p>
          <a:p>
            <a:pPr lvl="3">
              <a:buFont typeface="Arial" panose="020B0604020202020204" pitchFamily="34" charset="0"/>
              <a:buChar char="•"/>
            </a:pPr>
            <a:endParaRPr lang="en-IN" sz="4000" dirty="0">
              <a:solidFill>
                <a:schemeClr val="bg1"/>
              </a:solidFill>
            </a:endParaRPr>
          </a:p>
          <a:p>
            <a:pPr lvl="3">
              <a:buFont typeface="Arial" panose="020B0604020202020204" pitchFamily="34" charset="0"/>
              <a:buChar char="•"/>
            </a:pPr>
            <a:r>
              <a:rPr lang="en-IN" sz="4000" dirty="0">
                <a:solidFill>
                  <a:schemeClr val="bg1"/>
                </a:solidFill>
              </a:rPr>
              <a:t>ML Algorithms: Random Forest, Isolation Forest, Time Series Forecasting, LLMs</a:t>
            </a:r>
          </a:p>
          <a:p>
            <a:pPr lvl="3">
              <a:buFont typeface="Arial" panose="020B0604020202020204" pitchFamily="34" charset="0"/>
              <a:buChar char="•"/>
            </a:pPr>
            <a:endParaRPr lang="en-IN" sz="4000" dirty="0">
              <a:solidFill>
                <a:schemeClr val="bg1"/>
              </a:solidFill>
            </a:endParaRPr>
          </a:p>
        </p:txBody>
      </p:sp>
      <p:sp>
        <p:nvSpPr>
          <p:cNvPr id="11" name="AutoShape 11"/>
          <p:cNvSpPr/>
          <p:nvPr/>
        </p:nvSpPr>
        <p:spPr>
          <a:xfrm>
            <a:off x="308434" y="9939986"/>
            <a:ext cx="1399790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14487340" y="9642085"/>
            <a:ext cx="3606716" cy="538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1"/>
              </a:lnSpc>
            </a:pPr>
            <a:r>
              <a:rPr lang="en-US" sz="3165" spc="1437">
                <a:solidFill>
                  <a:srgbClr val="F7FCF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HACKERA</a:t>
            </a:r>
          </a:p>
        </p:txBody>
      </p:sp>
      <p:pic>
        <p:nvPicPr>
          <p:cNvPr id="13" name="Picture 12" descr="A logo with text in the middle&#10;&#10;AI-generated content may be incorrect.">
            <a:extLst>
              <a:ext uri="{FF2B5EF4-FFF2-40B4-BE49-F238E27FC236}">
                <a16:creationId xmlns:a16="http://schemas.microsoft.com/office/drawing/2014/main" id="{3E5F943A-F21A-4525-23B6-4C7841CF3B4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8084" y="126882"/>
            <a:ext cx="1963342" cy="1816218"/>
          </a:xfrm>
          <a:prstGeom prst="rect">
            <a:avLst/>
          </a:prstGeom>
        </p:spPr>
      </p:pic>
      <p:pic>
        <p:nvPicPr>
          <p:cNvPr id="4" name="Picture 3" descr="A green hexagon with a letter s&#10;&#10;AI-generated content may be incorrect.">
            <a:extLst>
              <a:ext uri="{FF2B5EF4-FFF2-40B4-BE49-F238E27FC236}">
                <a16:creationId xmlns:a16="http://schemas.microsoft.com/office/drawing/2014/main" id="{6F02AAF3-54B0-D951-D6B0-97E92153D69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1699" y="2115502"/>
            <a:ext cx="1059520" cy="1194219"/>
          </a:xfrm>
          <a:prstGeom prst="rect">
            <a:avLst/>
          </a:prstGeom>
        </p:spPr>
      </p:pic>
      <p:pic>
        <p:nvPicPr>
          <p:cNvPr id="6" name="Picture 5" descr="A blue and yellow snake logo&#10;&#10;AI-generated content may be incorrect.">
            <a:extLst>
              <a:ext uri="{FF2B5EF4-FFF2-40B4-BE49-F238E27FC236}">
                <a16:creationId xmlns:a16="http://schemas.microsoft.com/office/drawing/2014/main" id="{F0E4D1C3-1AD8-942E-50B6-734C8134565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2828" y="1443602"/>
            <a:ext cx="1221130" cy="1343801"/>
          </a:xfrm>
          <a:prstGeom prst="rect">
            <a:avLst/>
          </a:prstGeom>
        </p:spPr>
      </p:pic>
      <p:pic>
        <p:nvPicPr>
          <p:cNvPr id="8" name="Picture 7" descr="A blue and black symbol&#10;&#10;AI-generated content may be incorrect.">
            <a:extLst>
              <a:ext uri="{FF2B5EF4-FFF2-40B4-BE49-F238E27FC236}">
                <a16:creationId xmlns:a16="http://schemas.microsoft.com/office/drawing/2014/main" id="{9F261549-9403-2B6A-FFBE-E88FB207029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5204" y="4234405"/>
            <a:ext cx="1155349" cy="1155349"/>
          </a:xfrm>
          <a:prstGeom prst="rect">
            <a:avLst/>
          </a:prstGeom>
        </p:spPr>
      </p:pic>
      <p:pic>
        <p:nvPicPr>
          <p:cNvPr id="15" name="Picture 14" descr="A blue waves on a black background&#10;&#10;AI-generated content may be incorrect.">
            <a:extLst>
              <a:ext uri="{FF2B5EF4-FFF2-40B4-BE49-F238E27FC236}">
                <a16:creationId xmlns:a16="http://schemas.microsoft.com/office/drawing/2014/main" id="{9F25FD6C-4464-4FF6-8763-1160E24D5CE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8976" y="5514114"/>
            <a:ext cx="1544486" cy="944711"/>
          </a:xfrm>
          <a:prstGeom prst="rect">
            <a:avLst/>
          </a:prstGeom>
        </p:spPr>
      </p:pic>
      <p:pic>
        <p:nvPicPr>
          <p:cNvPr id="24" name="Picture 23" descr="A black background with brown letters&#10;&#10;AI-generated content may be incorrect.">
            <a:extLst>
              <a:ext uri="{FF2B5EF4-FFF2-40B4-BE49-F238E27FC236}">
                <a16:creationId xmlns:a16="http://schemas.microsoft.com/office/drawing/2014/main" id="{F57FEE3F-AA32-84F9-4F2C-9301B273186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1699" y="8058215"/>
            <a:ext cx="4010025" cy="1143000"/>
          </a:xfrm>
          <a:prstGeom prst="rect">
            <a:avLst/>
          </a:prstGeom>
        </p:spPr>
      </p:pic>
      <p:pic>
        <p:nvPicPr>
          <p:cNvPr id="26" name="Picture 25" descr="A blue square with black letters&#10;&#10;AI-generated content may be incorrect.">
            <a:extLst>
              <a:ext uri="{FF2B5EF4-FFF2-40B4-BE49-F238E27FC236}">
                <a16:creationId xmlns:a16="http://schemas.microsoft.com/office/drawing/2014/main" id="{2718B3D9-E637-E870-4552-A6712822F82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6628" y="3773228"/>
            <a:ext cx="1875071" cy="134380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4000"/>
            </a:blip>
            <a:stretch>
              <a:fillRect l="-6175" t="-17507" r="-979" b="-1750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1" name="AutoShape 11"/>
          <p:cNvSpPr/>
          <p:nvPr/>
        </p:nvSpPr>
        <p:spPr>
          <a:xfrm>
            <a:off x="308434" y="9939986"/>
            <a:ext cx="1399790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14487340" y="9642085"/>
            <a:ext cx="3606716" cy="538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1"/>
              </a:lnSpc>
            </a:pPr>
            <a:r>
              <a:rPr lang="en-US" sz="3165" spc="1437">
                <a:solidFill>
                  <a:srgbClr val="F7FCF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HACKERA</a:t>
            </a:r>
          </a:p>
        </p:txBody>
      </p:sp>
      <p:pic>
        <p:nvPicPr>
          <p:cNvPr id="13" name="Picture 12" descr="A logo with text in the middle&#10;&#10;AI-generated content may be incorrect.">
            <a:extLst>
              <a:ext uri="{FF2B5EF4-FFF2-40B4-BE49-F238E27FC236}">
                <a16:creationId xmlns:a16="http://schemas.microsoft.com/office/drawing/2014/main" id="{28ADA0DC-454C-28FD-8899-7F3A9110B50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8084" y="126882"/>
            <a:ext cx="1963342" cy="18162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28647E-70CA-CC0C-D254-B5BE3DD0DA21}"/>
              </a:ext>
            </a:extLst>
          </p:cNvPr>
          <p:cNvSpPr txBox="1"/>
          <p:nvPr/>
        </p:nvSpPr>
        <p:spPr>
          <a:xfrm>
            <a:off x="1219201" y="2327344"/>
            <a:ext cx="777240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IN" sz="4000" b="1" dirty="0">
                <a:solidFill>
                  <a:schemeClr val="bg1"/>
                </a:solidFill>
              </a:rPr>
              <a:t>Flow:</a:t>
            </a:r>
            <a:br>
              <a:rPr lang="en-IN" sz="4000" dirty="0">
                <a:solidFill>
                  <a:schemeClr val="bg1"/>
                </a:solidFill>
              </a:rPr>
            </a:br>
            <a:r>
              <a:rPr lang="en-IN" sz="4000" dirty="0">
                <a:solidFill>
                  <a:schemeClr val="bg1"/>
                </a:solidFill>
              </a:rPr>
              <a:t>User Signup/Profile → Expenses Log (Form/automatic) → alert on over spent → buffer(use on emergency) → LLM analysis on optimization → suggestion on investment</a:t>
            </a:r>
          </a:p>
          <a:p>
            <a:pPr>
              <a:buNone/>
            </a:pPr>
            <a:endParaRPr lang="en-IN" sz="4000" dirty="0">
              <a:solidFill>
                <a:schemeClr val="bg1"/>
              </a:solidFill>
            </a:endParaRPr>
          </a:p>
          <a:p>
            <a:endParaRPr lang="en-IN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168528-A1DF-70DC-5A6E-38936099C5B2}"/>
              </a:ext>
            </a:extLst>
          </p:cNvPr>
          <p:cNvSpPr txBox="1"/>
          <p:nvPr/>
        </p:nvSpPr>
        <p:spPr>
          <a:xfrm>
            <a:off x="-533400" y="462764"/>
            <a:ext cx="6629400" cy="1309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10456"/>
              </a:lnSpc>
            </a:pPr>
            <a:r>
              <a:rPr lang="en-US" sz="7470" spc="769" dirty="0">
                <a:solidFill>
                  <a:srgbClr val="E1B94A"/>
                </a:solidFill>
                <a:latin typeface="SolCondensedW01-Bold"/>
                <a:ea typeface="SolCondensedW01-Bold"/>
                <a:cs typeface="SolCondensedW01-Bold"/>
                <a:sym typeface="SolCondensedW01-Bold"/>
              </a:rPr>
              <a:t>Strategy</a:t>
            </a:r>
          </a:p>
        </p:txBody>
      </p:sp>
      <p:pic>
        <p:nvPicPr>
          <p:cNvPr id="5" name="Picture 4" descr="A diagram of a diagram&#10;&#10;AI-generated content may be incorrect.">
            <a:extLst>
              <a:ext uri="{FF2B5EF4-FFF2-40B4-BE49-F238E27FC236}">
                <a16:creationId xmlns:a16="http://schemas.microsoft.com/office/drawing/2014/main" id="{94AFE30D-C5AB-BFB4-B28B-1CE36A6013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800" y="443998"/>
            <a:ext cx="4295775" cy="895644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-6175" t="-17507" r="-979" b="-1750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9" name="TextBox 9"/>
          <p:cNvSpPr txBox="1"/>
          <p:nvPr/>
        </p:nvSpPr>
        <p:spPr>
          <a:xfrm>
            <a:off x="-1219200" y="426182"/>
            <a:ext cx="14598414" cy="1279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6"/>
              </a:lnSpc>
            </a:pPr>
            <a:r>
              <a:rPr lang="en-US" sz="7469" spc="769" dirty="0">
                <a:solidFill>
                  <a:srgbClr val="E1B94A"/>
                </a:solidFill>
                <a:latin typeface="SolCondensedW01-Bold"/>
                <a:ea typeface="SolCondensedW01-Bold"/>
                <a:cs typeface="SolCondensedW01-Bold"/>
                <a:sym typeface="SolCondensedW01-Bold"/>
              </a:rPr>
              <a:t>Impact and Feasibility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38200" y="2095500"/>
            <a:ext cx="15183679" cy="24622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4000" dirty="0">
                <a:solidFill>
                  <a:schemeClr val="bg1"/>
                </a:solidFill>
              </a:rPr>
              <a:t>Promotes </a:t>
            </a:r>
            <a:r>
              <a:rPr lang="en-IN" sz="4000" b="1" dirty="0">
                <a:solidFill>
                  <a:schemeClr val="bg1"/>
                </a:solidFill>
              </a:rPr>
              <a:t>financial discipline</a:t>
            </a:r>
            <a:r>
              <a:rPr lang="en-IN" sz="4000" dirty="0">
                <a:solidFill>
                  <a:schemeClr val="bg1"/>
                </a:solidFill>
              </a:rPr>
              <a:t> in users.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4000" dirty="0">
                <a:solidFill>
                  <a:schemeClr val="bg1"/>
                </a:solidFill>
              </a:rPr>
              <a:t>Accessible via </a:t>
            </a:r>
            <a:r>
              <a:rPr lang="en-IN" sz="4000" b="1" dirty="0">
                <a:solidFill>
                  <a:schemeClr val="bg1"/>
                </a:solidFill>
              </a:rPr>
              <a:t>mobile-friendly design like a UPI app.</a:t>
            </a:r>
            <a:endParaRPr lang="en-IN" sz="40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IN" sz="4000" dirty="0">
                <a:solidFill>
                  <a:schemeClr val="bg1"/>
                </a:solidFill>
              </a:rPr>
              <a:t> Light weight &amp; Deployable web.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4000" dirty="0">
                <a:solidFill>
                  <a:schemeClr val="bg1"/>
                </a:solidFill>
              </a:rPr>
              <a:t>As digital payments are booming it is easily feasible.</a:t>
            </a:r>
          </a:p>
        </p:txBody>
      </p:sp>
      <p:sp>
        <p:nvSpPr>
          <p:cNvPr id="11" name="AutoShape 11"/>
          <p:cNvSpPr/>
          <p:nvPr/>
        </p:nvSpPr>
        <p:spPr>
          <a:xfrm>
            <a:off x="308434" y="9939986"/>
            <a:ext cx="13997908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Box 12"/>
          <p:cNvSpPr txBox="1"/>
          <p:nvPr/>
        </p:nvSpPr>
        <p:spPr>
          <a:xfrm>
            <a:off x="14487340" y="9642085"/>
            <a:ext cx="3606716" cy="5386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431"/>
              </a:lnSpc>
            </a:pPr>
            <a:r>
              <a:rPr lang="en-US" sz="3165" spc="1437">
                <a:solidFill>
                  <a:srgbClr val="F7FCF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HACKERA</a:t>
            </a:r>
          </a:p>
        </p:txBody>
      </p:sp>
      <p:pic>
        <p:nvPicPr>
          <p:cNvPr id="13" name="Picture 12" descr="A logo with text in the middle&#10;&#10;AI-generated content may be incorrect.">
            <a:extLst>
              <a:ext uri="{FF2B5EF4-FFF2-40B4-BE49-F238E27FC236}">
                <a16:creationId xmlns:a16="http://schemas.microsoft.com/office/drawing/2014/main" id="{A314956D-DFAA-8396-9BDD-10D9CD4D136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8084" y="126882"/>
            <a:ext cx="1963342" cy="1816218"/>
          </a:xfrm>
          <a:prstGeom prst="rect">
            <a:avLst/>
          </a:prstGeom>
        </p:spPr>
      </p:pic>
      <p:sp>
        <p:nvSpPr>
          <p:cNvPr id="19" name="Rectangle 12">
            <a:extLst>
              <a:ext uri="{FF2B5EF4-FFF2-40B4-BE49-F238E27FC236}">
                <a16:creationId xmlns:a16="http://schemas.microsoft.com/office/drawing/2014/main" id="{E55999DE-4F9F-2867-9D88-072EF1FC26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875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CD9B4B45-98A0-1A3C-2EC8-569E51D64F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4817365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23" name="TextBox 9"/>
          <p:cNvSpPr txBox="1"/>
          <p:nvPr/>
        </p:nvSpPr>
        <p:spPr>
          <a:xfrm>
            <a:off x="-3886200" y="5067300"/>
            <a:ext cx="14598414" cy="1279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456"/>
              </a:lnSpc>
            </a:pPr>
            <a:r>
              <a:rPr lang="en-US" sz="7469" spc="769" dirty="0">
                <a:solidFill>
                  <a:srgbClr val="E1B94A"/>
                </a:solidFill>
                <a:latin typeface="SolCondensedW01-Bold"/>
                <a:ea typeface="SolCondensedW01-Bold"/>
                <a:cs typeface="SolCondensedW01-Bold"/>
                <a:sym typeface="SolCondensedW01-Bold"/>
              </a:rPr>
              <a:t>Conclusion</a:t>
            </a:r>
          </a:p>
        </p:txBody>
      </p:sp>
      <p:sp>
        <p:nvSpPr>
          <p:cNvPr id="24" name="TextBox 10"/>
          <p:cNvSpPr txBox="1"/>
          <p:nvPr/>
        </p:nvSpPr>
        <p:spPr>
          <a:xfrm>
            <a:off x="874405" y="6802041"/>
            <a:ext cx="16194395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bg1"/>
                </a:solidFill>
              </a:rPr>
              <a:t>Our app </a:t>
            </a:r>
            <a:r>
              <a:rPr lang="en-US" sz="4000" b="1" dirty="0">
                <a:solidFill>
                  <a:schemeClr val="bg1"/>
                </a:solidFill>
              </a:rPr>
              <a:t>helps the users managing their daily expenses effectively with AI </a:t>
            </a:r>
            <a:r>
              <a:rPr lang="en-US" sz="4000" dirty="0">
                <a:solidFill>
                  <a:schemeClr val="bg1"/>
                </a:solidFill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</a:rPr>
              <a:t>Challenges: </a:t>
            </a:r>
            <a:r>
              <a:rPr lang="en-US" sz="4000" dirty="0">
                <a:solidFill>
                  <a:schemeClr val="bg1"/>
                </a:solidFill>
              </a:rPr>
              <a:t>daily login , following suggestion.</a:t>
            </a:r>
            <a:endParaRPr lang="en-US" sz="4000" b="1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4000" b="1" dirty="0">
                <a:solidFill>
                  <a:schemeClr val="bg1"/>
                </a:solidFill>
              </a:rPr>
              <a:t>Future: </a:t>
            </a:r>
            <a:r>
              <a:rPr lang="en-US" sz="4000" dirty="0">
                <a:solidFill>
                  <a:schemeClr val="bg1"/>
                </a:solidFill>
              </a:rPr>
              <a:t>contributing in </a:t>
            </a:r>
            <a:r>
              <a:rPr lang="en-US" sz="4000" dirty="0" err="1">
                <a:solidFill>
                  <a:schemeClr val="bg1"/>
                </a:solidFill>
              </a:rPr>
              <a:t>cibil</a:t>
            </a:r>
            <a:r>
              <a:rPr lang="en-US" sz="4000" dirty="0">
                <a:solidFill>
                  <a:schemeClr val="bg1"/>
                </a:solidFill>
              </a:rPr>
              <a:t> score, ensuring more ecofriendly transactions(carbon footprint tracer).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</a:blip>
            <a:stretch>
              <a:fillRect l="-6175" t="-17507" r="-979" b="-17507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3" name="Freeform 3"/>
          <p:cNvSpPr/>
          <p:nvPr/>
        </p:nvSpPr>
        <p:spPr>
          <a:xfrm>
            <a:off x="5943600" y="431787"/>
            <a:ext cx="6533167" cy="10215999"/>
          </a:xfrm>
          <a:custGeom>
            <a:avLst/>
            <a:gdLst/>
            <a:ahLst/>
            <a:cxnLst/>
            <a:rect l="l" t="t" r="r" b="b"/>
            <a:pathLst>
              <a:path w="5529379" h="9510182">
                <a:moveTo>
                  <a:pt x="0" y="0"/>
                </a:moveTo>
                <a:lnTo>
                  <a:pt x="5529379" y="0"/>
                </a:lnTo>
                <a:lnTo>
                  <a:pt x="5529379" y="9510182"/>
                </a:lnTo>
                <a:lnTo>
                  <a:pt x="0" y="951018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40000"/>
            </a:blip>
            <a:stretch>
              <a:fillRect l="-65826" t="-6698" r="-64912" b="-15260"/>
            </a:stretch>
          </a:blipFill>
        </p:spPr>
        <p:txBody>
          <a:bodyPr/>
          <a:lstStyle/>
          <a:p>
            <a:endParaRPr lang="en-IN"/>
          </a:p>
        </p:txBody>
      </p:sp>
      <p:sp>
        <p:nvSpPr>
          <p:cNvPr id="10" name="TextBox 10"/>
          <p:cNvSpPr txBox="1"/>
          <p:nvPr/>
        </p:nvSpPr>
        <p:spPr>
          <a:xfrm>
            <a:off x="1807" y="1944881"/>
            <a:ext cx="17983199" cy="25545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600" spc="600" dirty="0">
                <a:solidFill>
                  <a:srgbClr val="F7FCF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HACKERA’25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614357" y="6507692"/>
            <a:ext cx="15059285" cy="3130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998"/>
              </a:lnSpc>
            </a:pPr>
            <a:r>
              <a:rPr lang="en-US" sz="19284" spc="1986" dirty="0">
                <a:solidFill>
                  <a:srgbClr val="E1B94A"/>
                </a:solidFill>
                <a:latin typeface="SolCondensedW01-Bold"/>
                <a:ea typeface="SolCondensedW01-Bold"/>
                <a:cs typeface="SolCondensedW01-Bold"/>
                <a:sym typeface="SolCondensedW01-Bold"/>
              </a:rPr>
              <a:t>THANK YOU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6486804" y="4340952"/>
            <a:ext cx="5446758" cy="2397667"/>
            <a:chOff x="-675936" y="-240714"/>
            <a:chExt cx="6361882" cy="2492899"/>
          </a:xfrm>
        </p:grpSpPr>
        <p:sp>
          <p:nvSpPr>
            <p:cNvPr id="13" name="TextBox 13"/>
            <p:cNvSpPr txBox="1"/>
            <p:nvPr/>
          </p:nvSpPr>
          <p:spPr>
            <a:xfrm>
              <a:off x="-675936" y="785286"/>
              <a:ext cx="6361882" cy="75242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690"/>
                </a:lnSpc>
              </a:pPr>
              <a:r>
                <a:rPr lang="en-US" sz="3350" spc="881" dirty="0">
                  <a:solidFill>
                    <a:srgbClr val="FFFFFF"/>
                  </a:solidFill>
                  <a:latin typeface="Libre Baskerville"/>
                  <a:ea typeface="Libre Baskerville"/>
                  <a:cs typeface="Libre Baskerville"/>
                  <a:sym typeface="Libre Baskerville"/>
                </a:rPr>
                <a:t>24-HOURS</a:t>
              </a:r>
            </a:p>
          </p:txBody>
        </p:sp>
        <p:sp>
          <p:nvSpPr>
            <p:cNvPr id="14" name="TextBox 14"/>
            <p:cNvSpPr txBox="1"/>
            <p:nvPr/>
          </p:nvSpPr>
          <p:spPr>
            <a:xfrm>
              <a:off x="-1" y="1508989"/>
              <a:ext cx="5167986" cy="74319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532"/>
                </a:lnSpc>
              </a:pPr>
              <a:r>
                <a:rPr lang="en-US" sz="3237" dirty="0">
                  <a:solidFill>
                    <a:srgbClr val="E1B94A"/>
                  </a:solidFill>
                  <a:latin typeface="Cinzel"/>
                  <a:ea typeface="Cinzel"/>
                  <a:cs typeface="Cinzel"/>
                  <a:sym typeface="Cinzel"/>
                </a:rPr>
                <a:t>Hackathon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-1" y="-240714"/>
              <a:ext cx="5010015" cy="11739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100"/>
                </a:lnSpc>
              </a:pPr>
              <a:r>
                <a:rPr lang="en-US" sz="5071" dirty="0">
                  <a:solidFill>
                    <a:srgbClr val="E1B94A"/>
                  </a:solidFill>
                  <a:latin typeface="SolCondensedW01-Bold"/>
                  <a:ea typeface="SolCondensedW01-Bold"/>
                  <a:cs typeface="SolCondensedW01-Bold"/>
                  <a:sym typeface="SolCondensedW01-Bold"/>
                </a:rPr>
                <a:t>National-Level</a:t>
              </a:r>
            </a:p>
          </p:txBody>
        </p:sp>
      </p:grpSp>
      <p:pic>
        <p:nvPicPr>
          <p:cNvPr id="16" name="Picture 15" descr="A logo with text in the middle&#10;&#10;AI-generated content may be incorrect.">
            <a:extLst>
              <a:ext uri="{FF2B5EF4-FFF2-40B4-BE49-F238E27FC236}">
                <a16:creationId xmlns:a16="http://schemas.microsoft.com/office/drawing/2014/main" id="{2440F9E8-0A6A-9CD4-99CA-12CDE9DCDFC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8084" y="126882"/>
            <a:ext cx="1963342" cy="18162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661</TotalTime>
  <Words>358</Words>
  <Application>Microsoft Office PowerPoint</Application>
  <PresentationFormat>Custom</PresentationFormat>
  <Paragraphs>70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9" baseType="lpstr">
      <vt:lpstr>Cinzel Bold</vt:lpstr>
      <vt:lpstr>League Spartan</vt:lpstr>
      <vt:lpstr>Libre Baskerville</vt:lpstr>
      <vt:lpstr>ABeeZee Bold</vt:lpstr>
      <vt:lpstr>Cinzel</vt:lpstr>
      <vt:lpstr>Arial</vt:lpstr>
      <vt:lpstr>SolCondensedW01-Bold</vt:lpstr>
      <vt:lpstr>Calibri</vt:lpstr>
      <vt:lpstr>Canva Sans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HackEra Ideation PPT</dc:title>
  <dc:creator>NAVNEEDAN MOHAN</dc:creator>
  <cp:lastModifiedBy>NAVNEEDAN MOHAN</cp:lastModifiedBy>
  <cp:revision>66</cp:revision>
  <dcterms:created xsi:type="dcterms:W3CDTF">2006-08-16T00:00:00Z</dcterms:created>
  <dcterms:modified xsi:type="dcterms:W3CDTF">2025-04-12T08:12:46Z</dcterms:modified>
  <dc:identifier>DAGi__62jTA</dc:identifier>
</cp:coreProperties>
</file>

<file path=docProps/thumbnail.jpeg>
</file>